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9" r:id="rId3"/>
    <p:sldId id="260" r:id="rId4"/>
    <p:sldId id="257" r:id="rId5"/>
    <p:sldId id="270" r:id="rId6"/>
    <p:sldId id="271" r:id="rId7"/>
    <p:sldId id="262" r:id="rId8"/>
    <p:sldId id="268" r:id="rId9"/>
    <p:sldId id="265" r:id="rId10"/>
    <p:sldId id="269" r:id="rId11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706" autoAdjust="0"/>
  </p:normalViewPr>
  <p:slideViewPr>
    <p:cSldViewPr>
      <p:cViewPr varScale="1">
        <p:scale>
          <a:sx n="118" d="100"/>
          <a:sy n="118" d="100"/>
        </p:scale>
        <p:origin x="140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52A12C-3DEB-4AE2-9F13-CDD6E153E779}" type="datetimeFigureOut">
              <a:rPr lang="sv-SE" smtClean="0"/>
              <a:pPr/>
              <a:t>2020-03-04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FA80F8-3894-4A68-A5B5-C594379430FA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88966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428596" y="2130425"/>
            <a:ext cx="8286808" cy="1470025"/>
          </a:xfrm>
        </p:spPr>
        <p:txBody>
          <a:bodyPr>
            <a:normAutofit/>
          </a:bodyPr>
          <a:lstStyle>
            <a:lvl1pPr>
              <a:defRPr sz="4800" b="1">
                <a:latin typeface="Gill Sans MT" pitchFamily="34" charset="0"/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000" b="1">
                <a:solidFill>
                  <a:schemeClr val="tx1">
                    <a:tint val="75000"/>
                  </a:schemeClr>
                </a:solidFill>
                <a:latin typeface="Gill Sans MT Condense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om du vill redigera mall för underrubrikformat</a:t>
            </a:r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21" y="360000"/>
            <a:ext cx="1635957" cy="601225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platshåll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21" y="360000"/>
            <a:ext cx="1635957" cy="601225"/>
          </a:xfrm>
          <a:prstGeom prst="rect">
            <a:avLst/>
          </a:prstGeom>
        </p:spPr>
      </p:pic>
      <p:sp>
        <p:nvSpPr>
          <p:cNvPr id="7" name="Platshållare för innehåll 6"/>
          <p:cNvSpPr>
            <a:spLocks noGrp="1"/>
          </p:cNvSpPr>
          <p:nvPr>
            <p:ph sz="quarter" idx="10"/>
          </p:nvPr>
        </p:nvSpPr>
        <p:spPr>
          <a:xfrm>
            <a:off x="785787" y="2357430"/>
            <a:ext cx="7572428" cy="3286148"/>
          </a:xfrm>
        </p:spPr>
        <p:txBody>
          <a:bodyPr>
            <a:normAutofit/>
          </a:bodyPr>
          <a:lstStyle>
            <a:lvl1pPr>
              <a:defRPr sz="2000">
                <a:latin typeface="Gill Sans MT" pitchFamily="34" charset="0"/>
                <a:cs typeface="Times New Roman" pitchFamily="18" charset="0"/>
              </a:defRPr>
            </a:lvl1pPr>
            <a:lvl2pPr>
              <a:defRPr sz="1800">
                <a:latin typeface="Gill Sans MT" pitchFamily="34" charset="0"/>
                <a:cs typeface="Times New Roman" pitchFamily="18" charset="0"/>
              </a:defRPr>
            </a:lvl2pPr>
            <a:lvl3pPr>
              <a:defRPr sz="1600">
                <a:latin typeface="Gill Sans MT" pitchFamily="34" charset="0"/>
                <a:cs typeface="Times New Roman" pitchFamily="18" charset="0"/>
              </a:defRPr>
            </a:lvl3pPr>
            <a:lvl4pPr>
              <a:buNone/>
              <a:defRPr sz="1400">
                <a:latin typeface="Gill Sans MT" pitchFamily="34" charset="0"/>
                <a:cs typeface="Times New Roman" pitchFamily="18" charset="0"/>
              </a:defRPr>
            </a:lvl4pPr>
            <a:lvl5pPr>
              <a:defRPr sz="1400">
                <a:latin typeface="Gill Sans MT" pitchFamily="34" charset="0"/>
                <a:cs typeface="Times New Roman" pitchFamily="18" charset="0"/>
              </a:defRPr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>
          <a:xfrm>
            <a:off x="755576" y="1052736"/>
            <a:ext cx="8286808" cy="1143000"/>
          </a:xfrm>
        </p:spPr>
        <p:txBody>
          <a:bodyPr>
            <a:normAutofit/>
          </a:bodyPr>
          <a:lstStyle>
            <a:lvl1pPr algn="l">
              <a:defRPr sz="4800" b="1">
                <a:latin typeface="Gill Sans MT" pitchFamily="34" charset="0"/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platshåll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21" y="360000"/>
            <a:ext cx="1635957" cy="601225"/>
          </a:xfrm>
          <a:prstGeom prst="rect">
            <a:avLst/>
          </a:prstGeom>
        </p:spPr>
      </p:pic>
      <p:sp>
        <p:nvSpPr>
          <p:cNvPr id="11" name="Platshållare för innehåll 6"/>
          <p:cNvSpPr>
            <a:spLocks noGrp="1"/>
          </p:cNvSpPr>
          <p:nvPr>
            <p:ph sz="quarter" idx="10"/>
          </p:nvPr>
        </p:nvSpPr>
        <p:spPr>
          <a:xfrm>
            <a:off x="785787" y="2357430"/>
            <a:ext cx="3429024" cy="3286148"/>
          </a:xfrm>
        </p:spPr>
        <p:txBody>
          <a:bodyPr>
            <a:normAutofit/>
          </a:bodyPr>
          <a:lstStyle>
            <a:lvl1pPr>
              <a:defRPr sz="2000">
                <a:latin typeface="Gill Sans MT" pitchFamily="34" charset="0"/>
                <a:cs typeface="Times New Roman" pitchFamily="18" charset="0"/>
              </a:defRPr>
            </a:lvl1pPr>
            <a:lvl2pPr>
              <a:defRPr sz="1800">
                <a:latin typeface="Gill Sans MT" pitchFamily="34" charset="0"/>
                <a:cs typeface="Times New Roman" pitchFamily="18" charset="0"/>
              </a:defRPr>
            </a:lvl2pPr>
            <a:lvl3pPr>
              <a:defRPr sz="1800">
                <a:latin typeface="Times New Roman" pitchFamily="18" charset="0"/>
                <a:cs typeface="Times New Roman" pitchFamily="18" charset="0"/>
              </a:defRPr>
            </a:lvl3pPr>
            <a:lvl4pPr>
              <a:defRPr sz="1600">
                <a:latin typeface="Times New Roman" pitchFamily="18" charset="0"/>
                <a:cs typeface="Times New Roman" pitchFamily="18" charset="0"/>
              </a:defRPr>
            </a:lvl4pPr>
            <a:lvl5pPr>
              <a:defRPr sz="1600"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</p:txBody>
      </p:sp>
      <p:sp>
        <p:nvSpPr>
          <p:cNvPr id="12" name="Rubrik 7"/>
          <p:cNvSpPr>
            <a:spLocks noGrp="1"/>
          </p:cNvSpPr>
          <p:nvPr>
            <p:ph type="title"/>
          </p:nvPr>
        </p:nvSpPr>
        <p:spPr>
          <a:xfrm>
            <a:off x="755576" y="1052736"/>
            <a:ext cx="8286808" cy="1143000"/>
          </a:xfrm>
        </p:spPr>
        <p:txBody>
          <a:bodyPr>
            <a:normAutofit/>
          </a:bodyPr>
          <a:lstStyle>
            <a:lvl1pPr algn="l">
              <a:defRPr sz="4800" b="1">
                <a:latin typeface="Gill Sans MT" pitchFamily="34" charset="0"/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4" name="Platshållare för innehåll 6"/>
          <p:cNvSpPr>
            <a:spLocks noGrp="1"/>
          </p:cNvSpPr>
          <p:nvPr>
            <p:ph sz="quarter" idx="13"/>
          </p:nvPr>
        </p:nvSpPr>
        <p:spPr>
          <a:xfrm>
            <a:off x="5031408" y="2362528"/>
            <a:ext cx="3429024" cy="3286148"/>
          </a:xfrm>
        </p:spPr>
        <p:txBody>
          <a:bodyPr>
            <a:normAutofit/>
          </a:bodyPr>
          <a:lstStyle>
            <a:lvl1pPr>
              <a:defRPr sz="2000">
                <a:latin typeface="Gill Sans MT" pitchFamily="34" charset="0"/>
                <a:cs typeface="Times New Roman" pitchFamily="18" charset="0"/>
              </a:defRPr>
            </a:lvl1pPr>
            <a:lvl2pPr>
              <a:defRPr sz="1800">
                <a:latin typeface="Gill Sans MT" pitchFamily="34" charset="0"/>
                <a:cs typeface="Times New Roman" pitchFamily="18" charset="0"/>
              </a:defRPr>
            </a:lvl2pPr>
            <a:lvl3pPr>
              <a:defRPr sz="1800">
                <a:latin typeface="Times New Roman" pitchFamily="18" charset="0"/>
                <a:cs typeface="Times New Roman" pitchFamily="18" charset="0"/>
              </a:defRPr>
            </a:lvl3pPr>
            <a:lvl4pPr>
              <a:defRPr sz="1600">
                <a:latin typeface="Times New Roman" pitchFamily="18" charset="0"/>
                <a:cs typeface="Times New Roman" pitchFamily="18" charset="0"/>
              </a:defRPr>
            </a:lvl4pPr>
            <a:lvl5pPr>
              <a:defRPr sz="1600"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BD319-C441-4740-BDB2-35E25C52CCE7}" type="datetimeFigureOut">
              <a:rPr lang="sv-SE" smtClean="0"/>
              <a:pPr/>
              <a:t>2020-03-04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7F0B53-9592-4779-891F-997228E46E01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50" t="8274" r="1088" b="86659"/>
          <a:stretch/>
        </p:blipFill>
        <p:spPr>
          <a:xfrm flipH="1">
            <a:off x="-47819" y="6313275"/>
            <a:ext cx="9251092" cy="396000"/>
          </a:xfrm>
          <a:prstGeom prst="rect">
            <a:avLst/>
          </a:prstGeom>
        </p:spPr>
      </p:pic>
      <p:sp>
        <p:nvSpPr>
          <p:cNvPr id="8" name="Platshållare för text 21"/>
          <p:cNvSpPr txBox="1">
            <a:spLocks/>
          </p:cNvSpPr>
          <p:nvPr userDrawn="1"/>
        </p:nvSpPr>
        <p:spPr>
          <a:xfrm>
            <a:off x="5786446" y="6357958"/>
            <a:ext cx="2643187" cy="285750"/>
          </a:xfrm>
          <a:prstGeom prst="rect">
            <a:avLst/>
          </a:prstGeom>
        </p:spPr>
        <p:txBody>
          <a:bodyPr wrap="none">
            <a:noAutofit/>
          </a:bodyPr>
          <a:lstStyle>
            <a:lvl1pPr marL="342900" indent="-34290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bg1"/>
                </a:solidFill>
                <a:latin typeface="Gill Sans M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GillSan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GillSan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GillSan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GillSan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 smtClean="0"/>
              <a:t>Samhällsbyggnad</a:t>
            </a:r>
            <a:endParaRPr lang="sv-S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6" r:id="rId3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GillSans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GillSans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GillSans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GillSans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GillSans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GillSan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ctrTitle"/>
          </p:nvPr>
        </p:nvSpPr>
        <p:spPr>
          <a:xfrm>
            <a:off x="428596" y="980728"/>
            <a:ext cx="8286808" cy="1470025"/>
          </a:xfrm>
        </p:spPr>
        <p:txBody>
          <a:bodyPr/>
          <a:lstStyle/>
          <a:p>
            <a:r>
              <a:rPr lang="sv-SE" dirty="0" smtClean="0"/>
              <a:t>Nytt sätt att parkera i Piteå</a:t>
            </a: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96" y="2780928"/>
            <a:ext cx="8244408" cy="248597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sv-SE" dirty="0" smtClean="0"/>
              <a:t>HUB ca. 60 000 kr/år. Vid uppstart tillkommer en engångskostnad.</a:t>
            </a:r>
          </a:p>
          <a:p>
            <a:r>
              <a:rPr lang="sv-SE" dirty="0" smtClean="0"/>
              <a:t>Mobilparkering ca. 10 % av intäkterna.</a:t>
            </a:r>
          </a:p>
          <a:p>
            <a:r>
              <a:rPr lang="sv-SE" dirty="0" smtClean="0"/>
              <a:t>Ombyggnad av parkeringsautomater samt flytt och installation ca. 600 000 kr.</a:t>
            </a:r>
          </a:p>
          <a:p>
            <a:r>
              <a:rPr lang="sv-SE" dirty="0" smtClean="0"/>
              <a:t>Årlig kostnad för parkeringsautomaterna (10st) ca. 150 000 kr.</a:t>
            </a:r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Kostnader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582392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Utreda parkeringsavgifter i parkeringshuset Stadsberget och ett införande av parkeringsavgifter på parkeringar reglerade med p-skiva. (TSN)  </a:t>
            </a:r>
          </a:p>
          <a:p>
            <a:pPr marL="0" indent="0">
              <a:buNone/>
            </a:pPr>
            <a:r>
              <a:rPr lang="sv-SE" dirty="0"/>
              <a:t>Inriktning: 	Behålla gratisparkering</a:t>
            </a:r>
          </a:p>
          <a:p>
            <a:pPr marL="0" indent="0">
              <a:buNone/>
            </a:pPr>
            <a:r>
              <a:rPr lang="sv-SE" dirty="0"/>
              <a:t>		Möjlighet att betala för att stå längre</a:t>
            </a:r>
          </a:p>
          <a:p>
            <a:pPr marL="0" indent="0">
              <a:buNone/>
            </a:pPr>
            <a:r>
              <a:rPr lang="sv-SE" dirty="0"/>
              <a:t>		Begränsa arbetsplatsparkering</a:t>
            </a:r>
          </a:p>
          <a:p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Uppdrag 2014</a:t>
            </a:r>
          </a:p>
        </p:txBody>
      </p:sp>
    </p:spTree>
    <p:extLst>
      <p:ext uri="{BB962C8B-B14F-4D97-AF65-F5344CB8AC3E}">
        <p14:creationId xmlns:p14="http://schemas.microsoft.com/office/powerpoint/2010/main" val="35382661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457200" indent="-457200"/>
            <a:r>
              <a:rPr lang="sv-SE" dirty="0"/>
              <a:t>Felanvändning av p-platser </a:t>
            </a:r>
          </a:p>
          <a:p>
            <a:pPr marL="457200" indent="-457200"/>
            <a:r>
              <a:rPr lang="sv-SE" dirty="0"/>
              <a:t>Val av färdsätt</a:t>
            </a:r>
          </a:p>
          <a:p>
            <a:pPr marL="457200" indent="-457200"/>
            <a:r>
              <a:rPr lang="sv-SE" dirty="0"/>
              <a:t>Söktrafik</a:t>
            </a:r>
          </a:p>
          <a:p>
            <a:pPr marL="457200" indent="-457200"/>
            <a:r>
              <a:rPr lang="sv-SE" dirty="0"/>
              <a:t>Parkeringstid</a:t>
            </a:r>
          </a:p>
          <a:p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Bakgrund</a:t>
            </a:r>
          </a:p>
        </p:txBody>
      </p:sp>
    </p:spTree>
    <p:extLst>
      <p:ext uri="{BB962C8B-B14F-4D97-AF65-F5344CB8AC3E}">
        <p14:creationId xmlns:p14="http://schemas.microsoft.com/office/powerpoint/2010/main" val="3404747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sv-SE" dirty="0" smtClean="0"/>
              <a:t>2018 beslutade kommunfullmäktige att P-skivan ska ersättas med ett elektroniskt system.</a:t>
            </a:r>
          </a:p>
          <a:p>
            <a:r>
              <a:rPr lang="sv-SE" dirty="0" smtClean="0"/>
              <a:t>Registrering ska kunna utföras i </a:t>
            </a:r>
            <a:r>
              <a:rPr lang="sv-SE" dirty="0" err="1" smtClean="0"/>
              <a:t>mobilapp</a:t>
            </a:r>
            <a:r>
              <a:rPr lang="sv-SE" dirty="0" smtClean="0"/>
              <a:t>, SMS eller via en separat terminal. Befintliga betalparkeringar inga ändringar.</a:t>
            </a:r>
          </a:p>
          <a:p>
            <a:r>
              <a:rPr lang="sv-SE" dirty="0" smtClean="0"/>
              <a:t>Tre registreringsterminaler ska finnas och fördelas på tre parkeringsplatser Kyrkparkeringen, ICA Kvantum och Stora Coop.</a:t>
            </a:r>
          </a:p>
          <a:p>
            <a:r>
              <a:rPr lang="sv-SE" dirty="0" smtClean="0"/>
              <a:t>Två timmar gratis parkeringstid med möjlighet att förlänga parkeringstiden mot en avgift. </a:t>
            </a:r>
            <a:r>
              <a:rPr lang="sv-SE" dirty="0"/>
              <a:t>Befintliga betalparkeringar inga ändringar.</a:t>
            </a:r>
          </a:p>
          <a:p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Beslut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092846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sz="quarter" idx="10"/>
          </p:nvPr>
        </p:nvSpPr>
        <p:spPr>
          <a:xfrm>
            <a:off x="785787" y="2357430"/>
            <a:ext cx="7572428" cy="3591850"/>
          </a:xfrm>
        </p:spPr>
        <p:txBody>
          <a:bodyPr>
            <a:normAutofit/>
          </a:bodyPr>
          <a:lstStyle/>
          <a:p>
            <a:r>
              <a:rPr lang="sv-SE" dirty="0" smtClean="0"/>
              <a:t>Uppsägning av avtalet med E-park, hösten 2018. E-park kunde inte leverera önskade funktioner.  </a:t>
            </a:r>
          </a:p>
          <a:p>
            <a:r>
              <a:rPr lang="sv-SE" dirty="0" smtClean="0"/>
              <a:t>Marknaden </a:t>
            </a:r>
            <a:r>
              <a:rPr lang="sv-SE" smtClean="0"/>
              <a:t>för att hitta </a:t>
            </a:r>
            <a:r>
              <a:rPr lang="sv-SE" dirty="0" smtClean="0"/>
              <a:t>rätt system har utretts under 2019. </a:t>
            </a:r>
          </a:p>
          <a:p>
            <a:r>
              <a:rPr lang="sv-SE" dirty="0" smtClean="0"/>
              <a:t>En mobilparkeringsleverantör kan leverera en lösning (Smart HUB) som klarar Piteå kommuns krav med två timmar avgiftsfri parkering per dag.</a:t>
            </a:r>
          </a:p>
          <a:p>
            <a:r>
              <a:rPr lang="sv-SE" dirty="0" smtClean="0"/>
              <a:t>Möte mellan kommunen och leverantör har skett i januari 2020 för att försäkra oss om att den lovade tjänsten klarar kommunens krav. </a:t>
            </a:r>
          </a:p>
          <a:p>
            <a:r>
              <a:rPr lang="sv-SE" dirty="0" smtClean="0"/>
              <a:t>Kontakt med andra kommuner som har upphandlat </a:t>
            </a:r>
            <a:r>
              <a:rPr lang="sv-SE" b="1" dirty="0" smtClean="0"/>
              <a:t>Smart HUB</a:t>
            </a:r>
            <a:r>
              <a:rPr lang="sv-SE" dirty="0" smtClean="0"/>
              <a:t>.</a:t>
            </a:r>
          </a:p>
          <a:p>
            <a:r>
              <a:rPr lang="sv-SE" dirty="0" smtClean="0"/>
              <a:t>Arbetet med upphandling har påbörjats.</a:t>
            </a:r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Vad har hänt och var är vi nu?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633631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Tidplan</a:t>
            </a:r>
            <a:endParaRPr lang="sv-SE" dirty="0"/>
          </a:p>
        </p:txBody>
      </p:sp>
      <p:sp>
        <p:nvSpPr>
          <p:cNvPr id="4" name="Höger 4"/>
          <p:cNvSpPr>
            <a:spLocks noGrp="1"/>
          </p:cNvSpPr>
          <p:nvPr>
            <p:ph sz="quarter" idx="10"/>
          </p:nvPr>
        </p:nvSpPr>
        <p:spPr>
          <a:xfrm>
            <a:off x="785787" y="2357430"/>
            <a:ext cx="6810549" cy="855546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v-SE" dirty="0"/>
          </a:p>
        </p:txBody>
      </p:sp>
      <p:sp>
        <p:nvSpPr>
          <p:cNvPr id="6" name="textruta 5"/>
          <p:cNvSpPr txBox="1"/>
          <p:nvPr/>
        </p:nvSpPr>
        <p:spPr>
          <a:xfrm>
            <a:off x="785787" y="3203313"/>
            <a:ext cx="7602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Upphandling HUB       Upphandling mobilparkering            Införande</a:t>
            </a:r>
            <a:endParaRPr lang="sv-SE" dirty="0"/>
          </a:p>
        </p:txBody>
      </p:sp>
      <p:cxnSp>
        <p:nvCxnSpPr>
          <p:cNvPr id="8" name="Rak koppling 7"/>
          <p:cNvCxnSpPr/>
          <p:nvPr/>
        </p:nvCxnSpPr>
        <p:spPr>
          <a:xfrm>
            <a:off x="2699792" y="2564904"/>
            <a:ext cx="0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koppling 9"/>
          <p:cNvCxnSpPr/>
          <p:nvPr/>
        </p:nvCxnSpPr>
        <p:spPr>
          <a:xfrm>
            <a:off x="5652120" y="2564904"/>
            <a:ext cx="0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ruta 10"/>
          <p:cNvSpPr txBox="1"/>
          <p:nvPr/>
        </p:nvSpPr>
        <p:spPr>
          <a:xfrm>
            <a:off x="2339752" y="378904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/>
              <a:t> </a:t>
            </a:r>
            <a:r>
              <a:rPr lang="sv-SE" sz="1400" b="1" dirty="0" smtClean="0"/>
              <a:t>31 maj </a:t>
            </a:r>
            <a:endParaRPr lang="sv-SE" sz="1400" b="1" dirty="0"/>
          </a:p>
        </p:txBody>
      </p:sp>
      <p:sp>
        <p:nvSpPr>
          <p:cNvPr id="12" name="textruta 11"/>
          <p:cNvSpPr txBox="1"/>
          <p:nvPr/>
        </p:nvSpPr>
        <p:spPr>
          <a:xfrm>
            <a:off x="5148064" y="3824883"/>
            <a:ext cx="9721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b="1" dirty="0" smtClean="0"/>
              <a:t>31 augusti</a:t>
            </a:r>
            <a:endParaRPr lang="sv-SE" sz="1400" b="1" dirty="0"/>
          </a:p>
        </p:txBody>
      </p:sp>
      <p:sp>
        <p:nvSpPr>
          <p:cNvPr id="13" name="textruta 12"/>
          <p:cNvSpPr txBox="1"/>
          <p:nvPr/>
        </p:nvSpPr>
        <p:spPr>
          <a:xfrm>
            <a:off x="7632338" y="2631314"/>
            <a:ext cx="1116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b="1" dirty="0" smtClean="0"/>
              <a:t>1 oktober</a:t>
            </a:r>
          </a:p>
          <a:p>
            <a:r>
              <a:rPr lang="sv-SE" sz="1400" i="1" dirty="0" smtClean="0"/>
              <a:t>1 november</a:t>
            </a:r>
            <a:endParaRPr lang="sv-SE" sz="1400" i="1" dirty="0"/>
          </a:p>
        </p:txBody>
      </p:sp>
    </p:spTree>
    <p:extLst>
      <p:ext uri="{BB962C8B-B14F-4D97-AF65-F5344CB8AC3E}">
        <p14:creationId xmlns:p14="http://schemas.microsoft.com/office/powerpoint/2010/main" val="8199431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Smart HUB?</a:t>
            </a:r>
            <a:endParaRPr lang="sv-SE" dirty="0"/>
          </a:p>
        </p:txBody>
      </p:sp>
      <p:pic>
        <p:nvPicPr>
          <p:cNvPr id="5" name="Platshållare för innehåll 4"/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2195736"/>
            <a:ext cx="3552126" cy="2745432"/>
          </a:xfrm>
        </p:spPr>
      </p:pic>
      <p:sp>
        <p:nvSpPr>
          <p:cNvPr id="6" name="textruta 5"/>
          <p:cNvSpPr txBox="1"/>
          <p:nvPr/>
        </p:nvSpPr>
        <p:spPr>
          <a:xfrm>
            <a:off x="4211960" y="2110204"/>
            <a:ext cx="432048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sv-SE" dirty="0" err="1" smtClean="0"/>
              <a:t>HUB:en</a:t>
            </a:r>
            <a:r>
              <a:rPr lang="sv-SE" dirty="0" smtClean="0"/>
              <a:t> ger </a:t>
            </a:r>
            <a:r>
              <a:rPr lang="sv-SE" dirty="0" err="1" smtClean="0"/>
              <a:t>parkören</a:t>
            </a:r>
            <a:r>
              <a:rPr lang="sv-SE" dirty="0" smtClean="0"/>
              <a:t> större valfrihet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m</a:t>
            </a:r>
            <a:r>
              <a:rPr lang="sv-SE" dirty="0" smtClean="0"/>
              <a:t>öjlighet till fler olika </a:t>
            </a:r>
            <a:r>
              <a:rPr lang="sv-SE" dirty="0" err="1" smtClean="0"/>
              <a:t>app</a:t>
            </a:r>
            <a:r>
              <a:rPr lang="sv-SE" dirty="0" smtClean="0"/>
              <a:t>-leverantörer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möjlighet att använda parkeringsautomat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b</a:t>
            </a:r>
            <a:r>
              <a:rPr lang="sv-SE" dirty="0" smtClean="0"/>
              <a:t>iljettlösa parkeringsautomater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s</a:t>
            </a:r>
            <a:r>
              <a:rPr lang="sv-SE" dirty="0" smtClean="0"/>
              <a:t>para avgiftsfri tid (2 </a:t>
            </a:r>
            <a:r>
              <a:rPr lang="sv-SE" dirty="0" err="1" smtClean="0"/>
              <a:t>tim</a:t>
            </a:r>
            <a:r>
              <a:rPr lang="sv-SE" dirty="0" smtClean="0"/>
              <a:t>/dag) att använda senare under dagen.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Hitta parkering via kartjänst i </a:t>
            </a:r>
            <a:r>
              <a:rPr lang="sv-SE" dirty="0" err="1" smtClean="0"/>
              <a:t>app</a:t>
            </a:r>
            <a:endParaRPr lang="sv-S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sv-SE" dirty="0" smtClean="0"/>
              <a:t>Övervakning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p</a:t>
            </a:r>
            <a:r>
              <a:rPr lang="sv-SE" dirty="0" smtClean="0"/>
              <a:t>arkeringsvakten kan skanna reg. skylt via sitt fordon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handterminal ansluts till </a:t>
            </a:r>
            <a:r>
              <a:rPr lang="sv-SE" dirty="0" err="1" smtClean="0"/>
              <a:t>HUB:en</a:t>
            </a:r>
            <a:endParaRPr lang="sv-SE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sv-SE" dirty="0"/>
          </a:p>
        </p:txBody>
      </p:sp>
      <p:sp>
        <p:nvSpPr>
          <p:cNvPr id="7" name="textruta 6"/>
          <p:cNvSpPr txBox="1"/>
          <p:nvPr/>
        </p:nvSpPr>
        <p:spPr>
          <a:xfrm>
            <a:off x="419272" y="5157192"/>
            <a:ext cx="3600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/>
              <a:t>Parkera med </a:t>
            </a:r>
            <a:r>
              <a:rPr lang="sv-SE" b="1" dirty="0" err="1" smtClean="0"/>
              <a:t>app</a:t>
            </a:r>
            <a:r>
              <a:rPr lang="sv-SE" b="1" dirty="0" smtClean="0"/>
              <a:t>, sms, talsvar och betalautomat</a:t>
            </a:r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22277653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340768"/>
            <a:ext cx="2691310" cy="2523103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690553"/>
            <a:ext cx="8244408" cy="2485972"/>
          </a:xfrm>
          <a:prstGeom prst="rect">
            <a:avLst/>
          </a:prstGeom>
        </p:spPr>
      </p:pic>
      <p:pic>
        <p:nvPicPr>
          <p:cNvPr id="8" name="Platshållare för innehåll 7"/>
          <p:cNvPicPr>
            <a:picLocks noGrp="1" noChangeAspect="1"/>
          </p:cNvPicPr>
          <p:nvPr>
            <p:ph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764704"/>
            <a:ext cx="2851254" cy="2851254"/>
          </a:xfrm>
        </p:spPr>
      </p:pic>
    </p:spTree>
    <p:extLst>
      <p:ext uri="{BB962C8B-B14F-4D97-AF65-F5344CB8AC3E}">
        <p14:creationId xmlns:p14="http://schemas.microsoft.com/office/powerpoint/2010/main" val="10243113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/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1" y="1795661"/>
            <a:ext cx="5112568" cy="4472673"/>
          </a:xfrm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683568" y="692696"/>
            <a:ext cx="8286808" cy="1143000"/>
          </a:xfrm>
        </p:spPr>
        <p:txBody>
          <a:bodyPr/>
          <a:lstStyle/>
          <a:p>
            <a:r>
              <a:rPr lang="sv-SE" dirty="0" smtClean="0"/>
              <a:t>Zonkarta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029608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small 2 Piteå kommun VINRÖD (2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 [Skrivskyddad]" id="{D293622E-B6A6-4678-8E7B-76F87EC70A3C}" vid="{A35D67EF-ACF5-46B3-9359-6B054E939CA7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Presentationsmall cerise</Template>
  <TotalTime>880</TotalTime>
  <Words>344</Words>
  <Application>Microsoft Office PowerPoint</Application>
  <PresentationFormat>Bildspel på skärmen (4:3)</PresentationFormat>
  <Paragraphs>47</Paragraphs>
  <Slides>10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10</vt:i4>
      </vt:variant>
    </vt:vector>
  </HeadingPairs>
  <TitlesOfParts>
    <vt:vector size="18" baseType="lpstr">
      <vt:lpstr>Arial</vt:lpstr>
      <vt:lpstr>Calibri</vt:lpstr>
      <vt:lpstr>Gill Sans MT</vt:lpstr>
      <vt:lpstr>Gill Sans MT Condensed</vt:lpstr>
      <vt:lpstr>GillSans</vt:lpstr>
      <vt:lpstr>Times New Roman</vt:lpstr>
      <vt:lpstr>Wingdings</vt:lpstr>
      <vt:lpstr>Presentationsmall 2 Piteå kommun VINRÖD (2)</vt:lpstr>
      <vt:lpstr>Nytt sätt att parkera i Piteå</vt:lpstr>
      <vt:lpstr>Uppdrag 2014</vt:lpstr>
      <vt:lpstr>Bakgrund</vt:lpstr>
      <vt:lpstr>Beslut</vt:lpstr>
      <vt:lpstr>Vad har hänt och var är vi nu?</vt:lpstr>
      <vt:lpstr>Tidplan</vt:lpstr>
      <vt:lpstr>Smart HUB?</vt:lpstr>
      <vt:lpstr>PowerPoint-presentation</vt:lpstr>
      <vt:lpstr>Zonkarta</vt:lpstr>
      <vt:lpstr>Kostnader</vt:lpstr>
    </vt:vector>
  </TitlesOfParts>
  <Company>Piteå kommun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Nytt sätt att parkera i Piteå</dc:title>
  <dc:creator>Kjell Norberg</dc:creator>
  <cp:keywords>Presentationer;Dokumentkommunövergripande mall;Microsoft PowerPoint;Piteå kommun;Presentation</cp:keywords>
  <cp:lastModifiedBy>Kjell Norberg</cp:lastModifiedBy>
  <cp:revision>34</cp:revision>
  <dcterms:created xsi:type="dcterms:W3CDTF">2018-10-03T12:24:41Z</dcterms:created>
  <dcterms:modified xsi:type="dcterms:W3CDTF">2020-03-04T15:01:56Z</dcterms:modified>
</cp:coreProperties>
</file>